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308" r:id="rId6"/>
    <p:sldId id="307" r:id="rId7"/>
    <p:sldId id="309" r:id="rId8"/>
    <p:sldId id="311" r:id="rId9"/>
    <p:sldId id="284" r:id="rId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2"/>
      <p:bold r:id="rId13"/>
      <p:italic r:id="rId14"/>
      <p:boldItalic r:id="rId15"/>
    </p:embeddedFont>
    <p:embeddedFont>
      <p:font typeface="Barlow Semi Condensed Light" panose="00000406000000000000" pitchFamily="2" charset="0"/>
      <p:regular r:id="rId16"/>
      <p:bold r:id="rId17"/>
      <p:italic r:id="rId18"/>
      <p:boldItalic r:id="rId19"/>
    </p:embeddedFont>
    <p:embeddedFont>
      <p:font typeface="Barlow Semi Condensed Medium" panose="00000606000000000000" pitchFamily="2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797"/>
    <a:srgbClr val="77C6FC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C133F-4AA7-4A70-A433-5F4F2D43C3E6}">
  <a:tblStyle styleId="{959C133F-4AA7-4A70-A433-5F4F2D43C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7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9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26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s2022-BCR/WasteService/releases/download/sprint3_v0.1/WasteServiceBCR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C6DCB9-AD15-91DA-D18C-275E870C5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8"/>
          <a:stretch/>
        </p:blipFill>
        <p:spPr>
          <a:xfrm>
            <a:off x="2098750" y="3086662"/>
            <a:ext cx="978182" cy="942808"/>
          </a:xfrm>
          <a:prstGeom prst="rect">
            <a:avLst/>
          </a:prstGeom>
        </p:spPr>
      </p:pic>
      <p:grpSp>
        <p:nvGrpSpPr>
          <p:cNvPr id="1690" name="Google Shape;1690;p35"/>
          <p:cNvGrpSpPr/>
          <p:nvPr/>
        </p:nvGrpSpPr>
        <p:grpSpPr>
          <a:xfrm>
            <a:off x="30727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588074" cy="1064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WasteService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2950639"/>
            <a:ext cx="3264300" cy="1667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Raffaele </a:t>
            </a:r>
            <a:r>
              <a:rPr lang="it-IT" sz="2300" dirty="0">
                <a:solidFill>
                  <a:srgbClr val="477797"/>
                </a:solidFill>
              </a:rPr>
              <a:t>B</a:t>
            </a:r>
            <a:r>
              <a:rPr lang="it-IT" sz="2300" dirty="0">
                <a:solidFill>
                  <a:schemeClr val="accent1"/>
                </a:solidFill>
              </a:rPr>
              <a:t>attipaglia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/>
              <a:t>Karina </a:t>
            </a:r>
            <a:r>
              <a:rPr lang="it-IT" sz="2300" dirty="0">
                <a:solidFill>
                  <a:srgbClr val="477797"/>
                </a:solidFill>
              </a:rPr>
              <a:t>C</a:t>
            </a:r>
            <a:r>
              <a:rPr lang="it-IT" sz="2300" dirty="0"/>
              <a:t>hichifoi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Michele </a:t>
            </a:r>
            <a:r>
              <a:rPr lang="it-IT" sz="2300" dirty="0">
                <a:solidFill>
                  <a:srgbClr val="477797"/>
                </a:solidFill>
              </a:rPr>
              <a:t>R</a:t>
            </a:r>
            <a:r>
              <a:rPr lang="it-IT" sz="2300" dirty="0">
                <a:solidFill>
                  <a:schemeClr val="accent1"/>
                </a:solidFill>
              </a:rPr>
              <a:t>ighi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A1597A-8042-32DB-EA7B-44619C71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50" y="1531011"/>
            <a:ext cx="1196480" cy="940310"/>
          </a:xfrm>
          <a:prstGeom prst="rect">
            <a:avLst/>
          </a:prstGeom>
        </p:spPr>
      </p:pic>
      <p:pic>
        <p:nvPicPr>
          <p:cNvPr id="5" name="Immagine 4" descr="Immagine che contiene testo, tavolo, tavolo da lavoro&#10;&#10;Descrizione generata automaticamente">
            <a:extLst>
              <a:ext uri="{FF2B5EF4-FFF2-40B4-BE49-F238E27FC236}">
                <a16:creationId xmlns:a16="http://schemas.microsoft.com/office/drawing/2014/main" id="{538EECB4-57C2-441D-3B9C-771808CA7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60"/>
          <a:stretch/>
        </p:blipFill>
        <p:spPr>
          <a:xfrm>
            <a:off x="3471070" y="3090763"/>
            <a:ext cx="1201769" cy="93923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C1D2C4F-D3FB-C858-B138-203FA8AD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270" y="3090763"/>
            <a:ext cx="923282" cy="942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Theme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585110" y="1167390"/>
            <a:ext cx="7705500" cy="3823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company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intends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build 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WasteService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for the separate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collection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waste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composed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a set of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elements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it-IT" sz="1300" dirty="0"/>
              <a:t>A service area (</a:t>
            </a:r>
            <a:r>
              <a:rPr lang="it-IT" sz="1300" dirty="0" err="1"/>
              <a:t>rectangular</a:t>
            </a:r>
            <a:r>
              <a:rPr lang="it-IT" sz="1300" dirty="0"/>
              <a:t>, </a:t>
            </a:r>
            <a:r>
              <a:rPr lang="it-IT" sz="1300" dirty="0" err="1"/>
              <a:t>flat</a:t>
            </a:r>
            <a:r>
              <a:rPr lang="it-IT" sz="1300" dirty="0"/>
              <a:t>) that </a:t>
            </a:r>
            <a:r>
              <a:rPr lang="it-IT" sz="1300" dirty="0" err="1"/>
              <a:t>includes</a:t>
            </a:r>
            <a:r>
              <a:rPr lang="it-IT" sz="1300" dirty="0"/>
              <a:t>: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 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Indoor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port, to </a:t>
            </a:r>
            <a:r>
              <a:rPr lang="it-IT" sz="11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en</a:t>
            </a:r>
            <a:r>
              <a:rPr lang="it-IT" sz="1100" dirty="0" err="1"/>
              <a:t>ter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PlasticBox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container, </a:t>
            </a:r>
            <a:r>
              <a:rPr lang="it-IT" sz="11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devoted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</a:t>
            </a:r>
            <a:r>
              <a:rPr lang="it-IT" sz="1100" dirty="0"/>
              <a:t>store </a:t>
            </a:r>
            <a:r>
              <a:rPr lang="it-IT" sz="1100" dirty="0" err="1"/>
              <a:t>objects</a:t>
            </a:r>
            <a:r>
              <a:rPr lang="it-IT" sz="1100" dirty="0"/>
              <a:t> made of </a:t>
            </a:r>
            <a:r>
              <a:rPr lang="it-IT" sz="1100" dirty="0" err="1"/>
              <a:t>plastic</a:t>
            </a:r>
            <a:r>
              <a:rPr lang="it-IT" sz="1100" dirty="0"/>
              <a:t>, up to </a:t>
            </a:r>
            <a:r>
              <a:rPr lang="it-IT" sz="1100" dirty="0">
                <a:latin typeface="Barlow Semi Condensed Medium" panose="00000606000000000000" pitchFamily="2" charset="0"/>
              </a:rPr>
              <a:t>MAXPB</a:t>
            </a:r>
            <a:r>
              <a:rPr lang="it-IT" sz="1100" dirty="0"/>
              <a:t> kg of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GlassBox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cont</a:t>
            </a:r>
            <a:r>
              <a:rPr lang="it-IT" sz="1100" dirty="0"/>
              <a:t>ainer, </a:t>
            </a:r>
            <a:r>
              <a:rPr lang="it-IT" sz="1100" dirty="0" err="1"/>
              <a:t>devoted</a:t>
            </a:r>
            <a:r>
              <a:rPr lang="it-IT" sz="1100" dirty="0"/>
              <a:t> to store </a:t>
            </a:r>
            <a:r>
              <a:rPr lang="it-IT" sz="1100" dirty="0" err="1"/>
              <a:t>objects</a:t>
            </a:r>
            <a:r>
              <a:rPr lang="it-IT" sz="1100" dirty="0"/>
              <a:t> made of glass, up to </a:t>
            </a:r>
            <a:r>
              <a:rPr lang="it-IT" sz="1100" dirty="0">
                <a:latin typeface="Barlow Semi Condensed Medium" panose="00000606000000000000" pitchFamily="2" charset="0"/>
              </a:rPr>
              <a:t>MAXGB</a:t>
            </a:r>
            <a:r>
              <a:rPr lang="it-IT" sz="1100" dirty="0"/>
              <a:t> kg of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228600" indent="-228600"/>
            <a:r>
              <a:rPr lang="it-IT" sz="1300" dirty="0"/>
              <a:t>A DDR robot working as a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transport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trolley</a:t>
            </a:r>
            <a:r>
              <a:rPr lang="it-IT" sz="1300" dirty="0"/>
              <a:t>, that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initially</a:t>
            </a:r>
            <a:r>
              <a:rPr lang="it-IT" sz="1300" dirty="0"/>
              <a:t> </a:t>
            </a:r>
            <a:r>
              <a:rPr lang="it-IT" sz="1300" dirty="0" err="1"/>
              <a:t>situated</a:t>
            </a:r>
            <a:r>
              <a:rPr lang="it-IT" sz="1300" dirty="0"/>
              <a:t> in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Home</a:t>
            </a:r>
            <a:r>
              <a:rPr lang="it-IT" sz="1300" dirty="0"/>
              <a:t> location. The </a:t>
            </a:r>
            <a:r>
              <a:rPr lang="it-IT" sz="1300" dirty="0" err="1"/>
              <a:t>transport</a:t>
            </a:r>
            <a:r>
              <a:rPr lang="it-IT" sz="1300" dirty="0"/>
              <a:t> trolley </a:t>
            </a:r>
            <a:r>
              <a:rPr lang="it-IT" sz="1300" dirty="0" err="1"/>
              <a:t>has</a:t>
            </a:r>
            <a:r>
              <a:rPr lang="it-IT" sz="1300" dirty="0"/>
              <a:t> the </a:t>
            </a:r>
            <a:r>
              <a:rPr lang="it-IT" sz="1300" dirty="0" err="1"/>
              <a:t>form</a:t>
            </a:r>
            <a:r>
              <a:rPr lang="it-IT" sz="1300" dirty="0"/>
              <a:t> of a </a:t>
            </a:r>
            <a:r>
              <a:rPr lang="it-IT" sz="1300" dirty="0" err="1"/>
              <a:t>square</a:t>
            </a:r>
            <a:r>
              <a:rPr lang="it-IT" sz="1300" dirty="0"/>
              <a:t> of side </a:t>
            </a:r>
            <a:r>
              <a:rPr lang="it-IT" sz="1300" dirty="0" err="1"/>
              <a:t>length</a:t>
            </a:r>
            <a:r>
              <a:rPr lang="it-IT" sz="1300" dirty="0"/>
              <a:t> RD.</a:t>
            </a:r>
          </a:p>
          <a:p>
            <a:pPr marL="457200" lvl="1" indent="0">
              <a:buNone/>
            </a:pPr>
            <a:r>
              <a:rPr lang="it-IT" sz="1100" dirty="0"/>
              <a:t>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used</a:t>
            </a:r>
            <a:r>
              <a:rPr lang="it-IT" sz="1100" dirty="0"/>
              <a:t> to </a:t>
            </a:r>
            <a:r>
              <a:rPr lang="it-IT" sz="1100" dirty="0" err="1"/>
              <a:t>perform</a:t>
            </a:r>
            <a:r>
              <a:rPr lang="it-IT" sz="1100" dirty="0"/>
              <a:t> 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deposit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action </a:t>
            </a:r>
            <a:r>
              <a:rPr lang="it-IT" sz="1100" dirty="0"/>
              <a:t>that </a:t>
            </a:r>
            <a:r>
              <a:rPr lang="it-IT" sz="1100" dirty="0" err="1"/>
              <a:t>consists</a:t>
            </a:r>
            <a:r>
              <a:rPr lang="it-IT" sz="1100" dirty="0"/>
              <a:t> of the following </a:t>
            </a:r>
            <a:r>
              <a:rPr lang="it-IT" sz="1100" dirty="0" err="1"/>
              <a:t>phases</a:t>
            </a:r>
            <a:r>
              <a:rPr lang="it-IT" sz="11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Pick up a </a:t>
            </a:r>
            <a:r>
              <a:rPr lang="it-IT" sz="1100" dirty="0" err="1"/>
              <a:t>waste</a:t>
            </a:r>
            <a:r>
              <a:rPr lang="it-IT" sz="1100" dirty="0"/>
              <a:t>-load from 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truck </a:t>
            </a:r>
            <a:r>
              <a:rPr lang="it-IT" sz="1100" dirty="0" err="1"/>
              <a:t>located</a:t>
            </a:r>
            <a:r>
              <a:rPr lang="it-IT" sz="1100" dirty="0"/>
              <a:t> </a:t>
            </a:r>
            <a:r>
              <a:rPr lang="it-IT" sz="1100" dirty="0" err="1"/>
              <a:t>at</a:t>
            </a:r>
            <a:r>
              <a:rPr lang="it-IT" sz="1100" dirty="0"/>
              <a:t> Indoor.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Go from the Indoor to the </a:t>
            </a:r>
            <a:r>
              <a:rPr lang="it-IT" sz="1100" dirty="0" err="1"/>
              <a:t>proper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container.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 err="1"/>
              <a:t>Deposit</a:t>
            </a:r>
            <a:r>
              <a:rPr lang="it-IT" sz="1100" dirty="0"/>
              <a:t> the </a:t>
            </a:r>
            <a:r>
              <a:rPr lang="it-IT" sz="1100" dirty="0" err="1"/>
              <a:t>waste</a:t>
            </a:r>
            <a:r>
              <a:rPr lang="it-IT" sz="1100" dirty="0"/>
              <a:t>-load </a:t>
            </a:r>
            <a:r>
              <a:rPr lang="it-IT" sz="1100" dirty="0" err="1"/>
              <a:t>into</a:t>
            </a:r>
            <a:r>
              <a:rPr lang="it-IT" sz="1100" dirty="0"/>
              <a:t> the container.</a:t>
            </a:r>
          </a:p>
          <a:p>
            <a:pPr marL="228600" indent="-228600"/>
            <a:r>
              <a:rPr lang="it-IT" sz="1300" dirty="0"/>
              <a:t>A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Service-manager</a:t>
            </a:r>
            <a:r>
              <a:rPr lang="it-IT" sz="1300" dirty="0"/>
              <a:t> (a human </a:t>
            </a:r>
            <a:r>
              <a:rPr lang="it-IT" sz="1300" dirty="0" err="1"/>
              <a:t>being</a:t>
            </a:r>
            <a:r>
              <a:rPr lang="it-IT" sz="1300" dirty="0"/>
              <a:t>) </a:t>
            </a:r>
            <a:r>
              <a:rPr lang="it-IT" sz="1300" dirty="0" err="1"/>
              <a:t>which</a:t>
            </a:r>
            <a:r>
              <a:rPr lang="it-IT" sz="1300" dirty="0"/>
              <a:t> </a:t>
            </a:r>
            <a:r>
              <a:rPr lang="it-IT" sz="1300" dirty="0" err="1"/>
              <a:t>supervises</a:t>
            </a:r>
            <a:r>
              <a:rPr lang="it-IT" sz="1300" dirty="0"/>
              <a:t> the state of the service-area by </a:t>
            </a:r>
            <a:r>
              <a:rPr lang="it-IT" sz="1300" dirty="0" err="1"/>
              <a:t>using</a:t>
            </a:r>
            <a:r>
              <a:rPr lang="it-IT" sz="1300" dirty="0"/>
              <a:t> a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WasteServiceStatusGUI</a:t>
            </a:r>
            <a:r>
              <a:rPr lang="it-IT" sz="1300" dirty="0"/>
              <a:t>, that must display: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state of the </a:t>
            </a:r>
            <a:r>
              <a:rPr lang="it-IT" sz="1100" dirty="0" err="1"/>
              <a:t>transport</a:t>
            </a:r>
            <a:r>
              <a:rPr lang="it-IT" sz="1100" dirty="0"/>
              <a:t> trolley and </a:t>
            </a:r>
            <a:r>
              <a:rPr lang="it-IT" sz="1100" dirty="0" err="1"/>
              <a:t>its</a:t>
            </a:r>
            <a:r>
              <a:rPr lang="it-IT" sz="1100" dirty="0"/>
              <a:t> position in the room.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weight of the </a:t>
            </a:r>
            <a:r>
              <a:rPr lang="it-IT" sz="1100" dirty="0" err="1"/>
              <a:t>material</a:t>
            </a:r>
            <a:r>
              <a:rPr lang="it-IT" sz="1100" dirty="0"/>
              <a:t> </a:t>
            </a:r>
            <a:r>
              <a:rPr lang="it-IT" sz="1100" dirty="0" err="1"/>
              <a:t>stored</a:t>
            </a:r>
            <a:r>
              <a:rPr lang="it-IT" sz="1100" dirty="0"/>
              <a:t> in the </a:t>
            </a:r>
            <a:r>
              <a:rPr lang="it-IT" sz="1100" dirty="0" err="1"/>
              <a:t>two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containers.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state of the Led</a:t>
            </a:r>
          </a:p>
          <a:p>
            <a:pPr marL="228600" indent="-228600"/>
            <a:r>
              <a:rPr lang="it-IT" sz="1300" dirty="0"/>
              <a:t>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Sonar</a:t>
            </a:r>
            <a:r>
              <a:rPr lang="it-IT" sz="1300" dirty="0"/>
              <a:t> and 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Led</a:t>
            </a:r>
            <a:r>
              <a:rPr lang="it-IT" sz="1300" dirty="0"/>
              <a:t> </a:t>
            </a:r>
            <a:r>
              <a:rPr lang="it-IT" sz="1300" dirty="0" err="1"/>
              <a:t>connected</a:t>
            </a:r>
            <a:r>
              <a:rPr lang="it-IT" sz="1300" dirty="0"/>
              <a:t> to a </a:t>
            </a:r>
            <a:r>
              <a:rPr lang="it-IT" sz="1300" dirty="0" err="1"/>
              <a:t>RaspberryPi</a:t>
            </a:r>
            <a:r>
              <a:rPr lang="it-IT" sz="1300" dirty="0"/>
              <a:t>. The Led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as a warning device, </a:t>
            </a:r>
            <a:r>
              <a:rPr lang="it-IT" sz="1300" dirty="0" err="1"/>
              <a:t>according</a:t>
            </a:r>
            <a:r>
              <a:rPr lang="it-IT" sz="1300" dirty="0"/>
              <a:t> to the following </a:t>
            </a:r>
            <a:r>
              <a:rPr lang="it-IT" sz="1300" dirty="0" err="1"/>
              <a:t>scheme</a:t>
            </a:r>
            <a:r>
              <a:rPr lang="it-IT" sz="1300" dirty="0"/>
              <a:t>: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Off</a:t>
            </a:r>
            <a:r>
              <a:rPr lang="it-IT" sz="1100" dirty="0"/>
              <a:t> </a:t>
            </a:r>
            <a:r>
              <a:rPr lang="it-IT" sz="1100" dirty="0" err="1"/>
              <a:t>when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at</a:t>
            </a:r>
            <a:r>
              <a:rPr lang="it-IT" sz="1100" dirty="0"/>
              <a:t> Home.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>
                <a:latin typeface="Barlow Semi Condensed Medium" panose="00000606000000000000" pitchFamily="2" charset="0"/>
              </a:rPr>
              <a:t>Blinks</a:t>
            </a:r>
            <a:r>
              <a:rPr lang="it-IT" sz="1100" dirty="0"/>
              <a:t> </a:t>
            </a:r>
            <a:r>
              <a:rPr lang="it-IT" sz="1100" dirty="0" err="1"/>
              <a:t>while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moving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On</a:t>
            </a:r>
            <a:r>
              <a:rPr lang="it-IT" sz="1100" dirty="0"/>
              <a:t> </a:t>
            </a:r>
            <a:r>
              <a:rPr lang="it-IT" sz="1100" dirty="0" err="1"/>
              <a:t>when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stopped</a:t>
            </a:r>
            <a:r>
              <a:rPr lang="it-IT" sz="1100" dirty="0"/>
              <a:t>.</a:t>
            </a:r>
          </a:p>
          <a:p>
            <a:pPr marL="457200" lvl="1" indent="0">
              <a:buNone/>
            </a:pPr>
            <a:r>
              <a:rPr lang="it-IT" sz="1300" dirty="0"/>
              <a:t>NB: The sonar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as an </a:t>
            </a:r>
            <a:r>
              <a:rPr lang="it-IT" sz="1300" dirty="0" err="1"/>
              <a:t>alarm</a:t>
            </a:r>
            <a:r>
              <a:rPr lang="it-IT" sz="1300" dirty="0"/>
              <a:t> device: </a:t>
            </a:r>
            <a:r>
              <a:rPr lang="it-IT" sz="1300" dirty="0" err="1"/>
              <a:t>when</a:t>
            </a:r>
            <a:r>
              <a:rPr lang="it-IT" sz="1300" dirty="0"/>
              <a:t> </a:t>
            </a:r>
            <a:r>
              <a:rPr lang="it-IT" sz="1300" dirty="0" err="1"/>
              <a:t>it</a:t>
            </a:r>
            <a:r>
              <a:rPr lang="it-IT" sz="1300" dirty="0"/>
              <a:t> </a:t>
            </a:r>
            <a:r>
              <a:rPr lang="it-IT" sz="1300" dirty="0" err="1"/>
              <a:t>measures</a:t>
            </a:r>
            <a:r>
              <a:rPr lang="it-IT" sz="1300" dirty="0"/>
              <a:t> a </a:t>
            </a:r>
            <a:r>
              <a:rPr lang="it-IT" sz="1300" dirty="0" err="1"/>
              <a:t>distance</a:t>
            </a:r>
            <a:r>
              <a:rPr lang="it-IT" sz="1300" dirty="0"/>
              <a:t> </a:t>
            </a:r>
            <a:r>
              <a:rPr lang="it-IT" sz="1300" dirty="0" err="1"/>
              <a:t>less</a:t>
            </a:r>
            <a:r>
              <a:rPr lang="it-IT" sz="1300" dirty="0"/>
              <a:t> </a:t>
            </a:r>
            <a:r>
              <a:rPr lang="it-IT" sz="1300" dirty="0" err="1"/>
              <a:t>than</a:t>
            </a:r>
            <a:r>
              <a:rPr lang="it-IT" sz="1300" dirty="0"/>
              <a:t> a </a:t>
            </a:r>
            <a:r>
              <a:rPr lang="it-IT" sz="1300" dirty="0" err="1"/>
              <a:t>prefixed</a:t>
            </a:r>
            <a:r>
              <a:rPr lang="it-IT" sz="1300" dirty="0"/>
              <a:t> </a:t>
            </a:r>
            <a:r>
              <a:rPr lang="it-IT" sz="1300" dirty="0" err="1"/>
              <a:t>value</a:t>
            </a:r>
            <a:r>
              <a:rPr lang="it-IT" sz="1300" dirty="0"/>
              <a:t>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, the </a:t>
            </a:r>
            <a:r>
              <a:rPr lang="it-IT" sz="1300" dirty="0" err="1"/>
              <a:t>transport</a:t>
            </a:r>
            <a:r>
              <a:rPr lang="it-IT" sz="1300" dirty="0"/>
              <a:t> trolley must be </a:t>
            </a:r>
            <a:r>
              <a:rPr lang="it-IT" sz="1300" dirty="0" err="1"/>
              <a:t>stopped</a:t>
            </a:r>
            <a:r>
              <a:rPr lang="it-IT" sz="1300" dirty="0"/>
              <a:t>. </a:t>
            </a:r>
            <a:r>
              <a:rPr lang="it-IT" sz="1300" dirty="0" err="1"/>
              <a:t>It</a:t>
            </a:r>
            <a:r>
              <a:rPr lang="it-IT" sz="1300" dirty="0"/>
              <a:t> </a:t>
            </a:r>
            <a:r>
              <a:rPr lang="it-IT" sz="1300" dirty="0" err="1"/>
              <a:t>will</a:t>
            </a:r>
            <a:r>
              <a:rPr lang="it-IT" sz="1300" dirty="0"/>
              <a:t> be </a:t>
            </a:r>
            <a:r>
              <a:rPr lang="it-IT" sz="1300" dirty="0" err="1"/>
              <a:t>resumed</a:t>
            </a:r>
            <a:r>
              <a:rPr lang="it-IT" sz="1300" dirty="0"/>
              <a:t> </a:t>
            </a:r>
            <a:r>
              <a:rPr lang="it-IT" sz="1300" dirty="0" err="1"/>
              <a:t>when</a:t>
            </a:r>
            <a:r>
              <a:rPr lang="it-IT" sz="1300" dirty="0"/>
              <a:t> the sonar </a:t>
            </a:r>
            <a:r>
              <a:rPr lang="it-IT" sz="1300" dirty="0" err="1"/>
              <a:t>detects</a:t>
            </a:r>
            <a:r>
              <a:rPr lang="it-IT" sz="1300" dirty="0"/>
              <a:t> a </a:t>
            </a:r>
            <a:r>
              <a:rPr lang="it-IT" sz="1300" dirty="0" err="1"/>
              <a:t>distance</a:t>
            </a:r>
            <a:r>
              <a:rPr lang="it-IT" sz="1300" dirty="0"/>
              <a:t> </a:t>
            </a:r>
            <a:r>
              <a:rPr lang="it-IT" sz="1300" dirty="0" err="1"/>
              <a:t>higher</a:t>
            </a:r>
            <a:r>
              <a:rPr lang="it-IT" sz="1300" dirty="0"/>
              <a:t> </a:t>
            </a:r>
            <a:r>
              <a:rPr lang="it-IT" sz="1300" dirty="0" err="1"/>
              <a:t>than</a:t>
            </a:r>
            <a:r>
              <a:rPr lang="it-IT" sz="1300" dirty="0"/>
              <a:t>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.</a:t>
            </a:r>
          </a:p>
          <a:p>
            <a:pPr marL="228600" indent="-228600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Scrum Methodology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562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Agile scrum methodology is a </a:t>
            </a:r>
            <a:r>
              <a:rPr lang="en-US" sz="16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sprint-based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project management system with the goal of delivering the highest value to stakeholders/customers. Each sprint consists of a Scrum goal, a work plan, a sprint review and a sprint retrospective.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5F6173-578D-A96C-1C51-94E821B4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70" y="892791"/>
            <a:ext cx="943990" cy="943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formalization</a:t>
            </a:r>
            <a:r>
              <a:rPr lang="it-IT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System </a:t>
            </a:r>
            <a:r>
              <a:rPr lang="it-IT" dirty="0" err="1"/>
              <a:t>overview</a:t>
            </a:r>
            <a:r>
              <a:rPr lang="it-IT" dirty="0"/>
              <a:t> and Model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0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1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WasteService </a:t>
            </a:r>
            <a:r>
              <a:rPr lang="it-IT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Core-Business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b="1" dirty="0"/>
              <a:t>1°</a:t>
            </a:r>
            <a:r>
              <a:rPr lang="it-IT" dirty="0"/>
              <a:t> &amp; </a:t>
            </a:r>
            <a:r>
              <a:rPr lang="it-IT" b="1" dirty="0"/>
              <a:t>2°</a:t>
            </a:r>
            <a:r>
              <a:rPr lang="it-IT" dirty="0"/>
              <a:t>)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2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Raspberry 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(requirement </a:t>
            </a:r>
            <a:r>
              <a:rPr lang="en-US" b="1" dirty="0"/>
              <a:t>4°</a:t>
            </a:r>
            <a:r>
              <a:rPr lang="en-US" dirty="0"/>
              <a:t>)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Sprint 3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Status 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(requirement </a:t>
            </a:r>
            <a:r>
              <a:rPr lang="en-US" b="1" dirty="0"/>
              <a:t>3°</a:t>
            </a:r>
            <a:r>
              <a:rPr lang="en-US" dirty="0"/>
              <a:t>)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9F0CF71-CFCE-68B1-071A-EEF1542E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99" y="1104334"/>
            <a:ext cx="3551274" cy="3817620"/>
          </a:xfrm>
          <a:prstGeom prst="rect">
            <a:avLst/>
          </a:prstGeom>
        </p:spPr>
      </p:pic>
      <p:sp>
        <p:nvSpPr>
          <p:cNvPr id="4" name="Google Shape;3009;p53">
            <a:extLst>
              <a:ext uri="{FF2B5EF4-FFF2-40B4-BE49-F238E27FC236}">
                <a16:creationId xmlns:a16="http://schemas.microsoft.com/office/drawing/2014/main" id="{A2950F32-05E9-1F5C-A8C5-054A56BB56A9}"/>
              </a:ext>
            </a:extLst>
          </p:cNvPr>
          <p:cNvSpPr/>
          <p:nvPr/>
        </p:nvSpPr>
        <p:spPr>
          <a:xfrm>
            <a:off x="5961265" y="1228926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50;p53">
            <a:extLst>
              <a:ext uri="{FF2B5EF4-FFF2-40B4-BE49-F238E27FC236}">
                <a16:creationId xmlns:a16="http://schemas.microsoft.com/office/drawing/2014/main" id="{89188010-FE04-219F-6400-4B3BB357A3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1265" y="1225043"/>
            <a:ext cx="2413115" cy="40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77797"/>
                </a:solidFill>
              </a:rPr>
              <a:t>Sprint 1: Core-Business</a:t>
            </a:r>
            <a:endParaRPr dirty="0">
              <a:solidFill>
                <a:srgbClr val="477797"/>
              </a:solidFill>
            </a:endParaRPr>
          </a:p>
        </p:txBody>
      </p:sp>
      <p:sp>
        <p:nvSpPr>
          <p:cNvPr id="27" name="Google Shape;3151;p53">
            <a:extLst>
              <a:ext uri="{FF2B5EF4-FFF2-40B4-BE49-F238E27FC236}">
                <a16:creationId xmlns:a16="http://schemas.microsoft.com/office/drawing/2014/main" id="{DEE09A9A-C6AC-65DB-E30E-5A9BC77FA43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961265" y="1634849"/>
            <a:ext cx="2413114" cy="59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Requirements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1400" b="1" dirty="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" name="Google Shape;3009;p53">
            <a:extLst>
              <a:ext uri="{FF2B5EF4-FFF2-40B4-BE49-F238E27FC236}">
                <a16:creationId xmlns:a16="http://schemas.microsoft.com/office/drawing/2014/main" id="{2541FBE5-F1F3-E812-6DC9-914954A1A7D3}"/>
              </a:ext>
            </a:extLst>
          </p:cNvPr>
          <p:cNvSpPr/>
          <p:nvPr/>
        </p:nvSpPr>
        <p:spPr>
          <a:xfrm>
            <a:off x="5961264" y="2510840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150;p53">
            <a:extLst>
              <a:ext uri="{FF2B5EF4-FFF2-40B4-BE49-F238E27FC236}">
                <a16:creationId xmlns:a16="http://schemas.microsoft.com/office/drawing/2014/main" id="{101CC002-E8E6-BABE-F42B-CEE0CB183CD8}"/>
              </a:ext>
            </a:extLst>
          </p:cNvPr>
          <p:cNvSpPr txBox="1">
            <a:spLocks/>
          </p:cNvSpPr>
          <p:nvPr/>
        </p:nvSpPr>
        <p:spPr>
          <a:xfrm>
            <a:off x="5961264" y="2506957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2: </a:t>
            </a:r>
            <a:r>
              <a:rPr lang="it-IT" dirty="0" err="1">
                <a:solidFill>
                  <a:srgbClr val="477797"/>
                </a:solidFill>
              </a:rPr>
              <a:t>Raspberry</a:t>
            </a:r>
            <a:r>
              <a:rPr lang="it-IT" dirty="0">
                <a:solidFill>
                  <a:srgbClr val="477797"/>
                </a:solidFill>
              </a:rPr>
              <a:t> Pi</a:t>
            </a:r>
          </a:p>
        </p:txBody>
      </p:sp>
      <p:sp>
        <p:nvSpPr>
          <p:cNvPr id="33" name="Google Shape;3151;p53">
            <a:extLst>
              <a:ext uri="{FF2B5EF4-FFF2-40B4-BE49-F238E27FC236}">
                <a16:creationId xmlns:a16="http://schemas.microsoft.com/office/drawing/2014/main" id="{CDE9ED92-0DE8-EE65-0BDA-96FE12330A71}"/>
              </a:ext>
            </a:extLst>
          </p:cNvPr>
          <p:cNvSpPr txBox="1">
            <a:spLocks/>
          </p:cNvSpPr>
          <p:nvPr/>
        </p:nvSpPr>
        <p:spPr>
          <a:xfrm>
            <a:off x="5961264" y="2916763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 err="1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</a:t>
            </a:r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</a:p>
        </p:txBody>
      </p:sp>
      <p:grpSp>
        <p:nvGrpSpPr>
          <p:cNvPr id="37" name="Google Shape;5157;p69">
            <a:extLst>
              <a:ext uri="{FF2B5EF4-FFF2-40B4-BE49-F238E27FC236}">
                <a16:creationId xmlns:a16="http://schemas.microsoft.com/office/drawing/2014/main" id="{9563053D-A1A4-10E1-8D56-16F8AB3F0098}"/>
              </a:ext>
            </a:extLst>
          </p:cNvPr>
          <p:cNvGrpSpPr/>
          <p:nvPr/>
        </p:nvGrpSpPr>
        <p:grpSpPr>
          <a:xfrm>
            <a:off x="5236933" y="1602476"/>
            <a:ext cx="445771" cy="247000"/>
            <a:chOff x="4791775" y="1877500"/>
            <a:chExt cx="66725" cy="36975"/>
          </a:xfrm>
        </p:grpSpPr>
        <p:sp>
          <p:nvSpPr>
            <p:cNvPr id="38" name="Google Shape;5158;p69">
              <a:extLst>
                <a:ext uri="{FF2B5EF4-FFF2-40B4-BE49-F238E27FC236}">
                  <a16:creationId xmlns:a16="http://schemas.microsoft.com/office/drawing/2014/main" id="{0BAE53F6-7633-316E-2796-7D9774EAE64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59;p69">
              <a:extLst>
                <a:ext uri="{FF2B5EF4-FFF2-40B4-BE49-F238E27FC236}">
                  <a16:creationId xmlns:a16="http://schemas.microsoft.com/office/drawing/2014/main" id="{7B09CEF9-18D6-24CA-ED35-D06974B1CC2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157;p69">
            <a:extLst>
              <a:ext uri="{FF2B5EF4-FFF2-40B4-BE49-F238E27FC236}">
                <a16:creationId xmlns:a16="http://schemas.microsoft.com/office/drawing/2014/main" id="{BDF408F2-2280-D390-8F88-24927009F026}"/>
              </a:ext>
            </a:extLst>
          </p:cNvPr>
          <p:cNvGrpSpPr/>
          <p:nvPr/>
        </p:nvGrpSpPr>
        <p:grpSpPr>
          <a:xfrm>
            <a:off x="5255054" y="2884390"/>
            <a:ext cx="445771" cy="247000"/>
            <a:chOff x="4791775" y="1877500"/>
            <a:chExt cx="66725" cy="36975"/>
          </a:xfrm>
        </p:grpSpPr>
        <p:sp>
          <p:nvSpPr>
            <p:cNvPr id="41" name="Google Shape;5158;p69">
              <a:extLst>
                <a:ext uri="{FF2B5EF4-FFF2-40B4-BE49-F238E27FC236}">
                  <a16:creationId xmlns:a16="http://schemas.microsoft.com/office/drawing/2014/main" id="{A9707A02-9EC8-662F-3D34-8F77D9AD4524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59;p69">
              <a:extLst>
                <a:ext uri="{FF2B5EF4-FFF2-40B4-BE49-F238E27FC236}">
                  <a16:creationId xmlns:a16="http://schemas.microsoft.com/office/drawing/2014/main" id="{48EBB85D-A242-9638-1B04-26CF5718F05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5157;p69">
            <a:extLst>
              <a:ext uri="{FF2B5EF4-FFF2-40B4-BE49-F238E27FC236}">
                <a16:creationId xmlns:a16="http://schemas.microsoft.com/office/drawing/2014/main" id="{2FF1099A-48EA-493B-544B-84802479865B}"/>
              </a:ext>
            </a:extLst>
          </p:cNvPr>
          <p:cNvGrpSpPr/>
          <p:nvPr/>
        </p:nvGrpSpPr>
        <p:grpSpPr>
          <a:xfrm>
            <a:off x="5236933" y="4152419"/>
            <a:ext cx="445771" cy="247000"/>
            <a:chOff x="4791775" y="1877500"/>
            <a:chExt cx="66725" cy="36975"/>
          </a:xfrm>
        </p:grpSpPr>
        <p:sp>
          <p:nvSpPr>
            <p:cNvPr id="44" name="Google Shape;5158;p69">
              <a:extLst>
                <a:ext uri="{FF2B5EF4-FFF2-40B4-BE49-F238E27FC236}">
                  <a16:creationId xmlns:a16="http://schemas.microsoft.com/office/drawing/2014/main" id="{A38F9F07-82C2-20D2-D54F-E4B4FFB402E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59;p69">
              <a:extLst>
                <a:ext uri="{FF2B5EF4-FFF2-40B4-BE49-F238E27FC236}">
                  <a16:creationId xmlns:a16="http://schemas.microsoft.com/office/drawing/2014/main" id="{6A39FD48-5D78-9E32-BDB0-F4498062014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009;p53">
            <a:extLst>
              <a:ext uri="{FF2B5EF4-FFF2-40B4-BE49-F238E27FC236}">
                <a16:creationId xmlns:a16="http://schemas.microsoft.com/office/drawing/2014/main" id="{24143CFE-E5CF-3722-E2A2-82A6E2228191}"/>
              </a:ext>
            </a:extLst>
          </p:cNvPr>
          <p:cNvSpPr/>
          <p:nvPr/>
        </p:nvSpPr>
        <p:spPr>
          <a:xfrm>
            <a:off x="5961263" y="3778869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150;p53">
            <a:extLst>
              <a:ext uri="{FF2B5EF4-FFF2-40B4-BE49-F238E27FC236}">
                <a16:creationId xmlns:a16="http://schemas.microsoft.com/office/drawing/2014/main" id="{CEB67612-E11F-EBE3-EE10-47A17038FC2B}"/>
              </a:ext>
            </a:extLst>
          </p:cNvPr>
          <p:cNvSpPr txBox="1">
            <a:spLocks/>
          </p:cNvSpPr>
          <p:nvPr/>
        </p:nvSpPr>
        <p:spPr>
          <a:xfrm>
            <a:off x="5961263" y="3774986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3: Monitoring</a:t>
            </a:r>
          </a:p>
        </p:txBody>
      </p:sp>
      <p:sp>
        <p:nvSpPr>
          <p:cNvPr id="51" name="Google Shape;3151;p53">
            <a:extLst>
              <a:ext uri="{FF2B5EF4-FFF2-40B4-BE49-F238E27FC236}">
                <a16:creationId xmlns:a16="http://schemas.microsoft.com/office/drawing/2014/main" id="{971860E1-B77B-A1B2-7C65-55A065D0A1C9}"/>
              </a:ext>
            </a:extLst>
          </p:cNvPr>
          <p:cNvSpPr txBox="1">
            <a:spLocks/>
          </p:cNvSpPr>
          <p:nvPr/>
        </p:nvSpPr>
        <p:spPr>
          <a:xfrm>
            <a:off x="5961263" y="4184792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 err="1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</a:t>
            </a:r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</a:p>
        </p:txBody>
      </p:sp>
      <p:sp>
        <p:nvSpPr>
          <p:cNvPr id="54" name="Google Shape;2738;p51">
            <a:extLst>
              <a:ext uri="{FF2B5EF4-FFF2-40B4-BE49-F238E27FC236}">
                <a16:creationId xmlns:a16="http://schemas.microsoft.com/office/drawing/2014/main" id="{F5D3699C-0A17-F8E1-1539-E1136B09BB20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0: System </a:t>
            </a:r>
            <a:r>
              <a:rPr lang="it-IT" dirty="0" err="1"/>
              <a:t>Overview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720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373380" y="342775"/>
            <a:ext cx="42462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1: WasteService Core</a:t>
            </a:r>
            <a:endParaRPr dirty="0"/>
          </a:p>
        </p:txBody>
      </p:sp>
      <p:pic>
        <p:nvPicPr>
          <p:cNvPr id="17" name="Immagine 1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7FE62BDA-EB9C-6876-C25A-88328DD3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360"/>
            <a:ext cx="4702273" cy="41681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F68A99B-DF06-3DD8-7480-23CB9F9F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44" y="1516356"/>
            <a:ext cx="1468835" cy="3145422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A5DF2-7827-9550-D33A-D1617F628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70" y="846164"/>
            <a:ext cx="2591286" cy="1855361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998F3D-809A-1133-E48A-62489B0A9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70" y="2842260"/>
            <a:ext cx="2910107" cy="2232660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</p:spTree>
    <p:extLst>
      <p:ext uri="{BB962C8B-B14F-4D97-AF65-F5344CB8AC3E}">
        <p14:creationId xmlns:p14="http://schemas.microsoft.com/office/powerpoint/2010/main" val="4009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0DEC0CE-CC10-D8D7-356F-0B66A250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31" y="0"/>
            <a:ext cx="2513522" cy="5143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3BDF49-7F44-139E-9044-5B2DD92A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53" y="0"/>
            <a:ext cx="1856187" cy="5143500"/>
          </a:xfrm>
          <a:prstGeom prst="rect">
            <a:avLst/>
          </a:prstGeom>
        </p:spPr>
      </p:pic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2: WasteService </a:t>
            </a:r>
            <a:r>
              <a:rPr lang="it-IT" dirty="0" err="1"/>
              <a:t>RPi</a:t>
            </a:r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F73A16D-C8F3-1332-DA14-020377EA0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" y="915475"/>
            <a:ext cx="3543112" cy="2857501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659120-07A2-A5BE-2B25-090263E535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98" t="11852" r="18000" b="10518"/>
          <a:stretch/>
        </p:blipFill>
        <p:spPr>
          <a:xfrm>
            <a:off x="1894530" y="2857500"/>
            <a:ext cx="2677470" cy="21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3: WasteService GUI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F67ACA-5494-E66C-873B-112554BF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6" y="0"/>
            <a:ext cx="2042927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2219BD-544D-3DD2-B69A-98A47B33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93" y="0"/>
            <a:ext cx="1833597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53BE57-CDB7-DB9B-B943-B5F202D88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2" y="1063928"/>
            <a:ext cx="4169278" cy="3158259"/>
          </a:xfrm>
          <a:prstGeom prst="rect">
            <a:avLst/>
          </a:prstGeom>
          <a:ln>
            <a:solidFill>
              <a:srgbClr val="77C6FC"/>
            </a:solidFill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FE6F685-EA97-A351-EADB-24AB9557F911}"/>
              </a:ext>
            </a:extLst>
          </p:cNvPr>
          <p:cNvSpPr/>
          <p:nvPr/>
        </p:nvSpPr>
        <p:spPr>
          <a:xfrm>
            <a:off x="6537959" y="2924551"/>
            <a:ext cx="595127" cy="60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32752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 repository: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  <a:hlinkClick r:id="rId3"/>
              </a:rPr>
              <a:t>iss2022-BCR/WasteService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475</Words>
  <Application>Microsoft Office PowerPoint</Application>
  <PresentationFormat>Presentazione su schermo (16:9)</PresentationFormat>
  <Paragraphs>59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Barlow Semi Condensed</vt:lpstr>
      <vt:lpstr>Fjalla One</vt:lpstr>
      <vt:lpstr>Roboto Condensed Light</vt:lpstr>
      <vt:lpstr>Arial</vt:lpstr>
      <vt:lpstr>Barlow Semi Condensed Light</vt:lpstr>
      <vt:lpstr>Barlow Semi Condensed Medium</vt:lpstr>
      <vt:lpstr>Technology Consulting by Slidesgo</vt:lpstr>
      <vt:lpstr>WasteService</vt:lpstr>
      <vt:lpstr>Project Theme</vt:lpstr>
      <vt:lpstr>Agile Scrum Methodology</vt:lpstr>
      <vt:lpstr>Table of Contents</vt:lpstr>
      <vt:lpstr>Presentazione standard di PowerPoint</vt:lpstr>
      <vt:lpstr>Sprint 1: WasteService Core</vt:lpstr>
      <vt:lpstr>Presentazione standard di PowerPoint</vt:lpstr>
      <vt:lpstr>Presentazione standard di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WasteService</dc:title>
  <cp:lastModifiedBy>Michele Righi - michele.righi5@studio.unibo.it</cp:lastModifiedBy>
  <cp:revision>7</cp:revision>
  <dcterms:modified xsi:type="dcterms:W3CDTF">2023-04-27T01:52:33Z</dcterms:modified>
</cp:coreProperties>
</file>